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60" r:id="rId5"/>
    <p:sldId id="261" r:id="rId6"/>
    <p:sldId id="269" r:id="rId7"/>
    <p:sldId id="270" r:id="rId8"/>
    <p:sldId id="262" r:id="rId9"/>
    <p:sldId id="271" r:id="rId10"/>
    <p:sldId id="272" r:id="rId11"/>
    <p:sldId id="273" r:id="rId12"/>
    <p:sldId id="263" r:id="rId13"/>
    <p:sldId id="274" r:id="rId14"/>
    <p:sldId id="276" r:id="rId15"/>
    <p:sldId id="275" r:id="rId16"/>
    <p:sldId id="264" r:id="rId17"/>
    <p:sldId id="277" r:id="rId18"/>
    <p:sldId id="265" r:id="rId19"/>
    <p:sldId id="266" r:id="rId20"/>
    <p:sldId id="268" r:id="rId21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114B4-36FD-4C2F-8CB7-D131D1F85E64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8A19E-C405-410D-9459-8974A1D5DE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7788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FA247-15E3-4089-B99D-037802F8A279}" type="datetimeFigureOut">
              <a:rPr lang="de-DE" smtClean="0"/>
              <a:pPr/>
              <a:t>08.05.2017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31483-40DD-4178-8801-969B0A1F58A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3419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684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669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4D77-4C1A-4B9F-81FF-4FEBA38AE8CD}" type="datetime1">
              <a:rPr lang="de-DE" smtClean="0"/>
              <a:t>08.05.2017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Elternabend Klasse 4c</a:t>
            </a:r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9531-D6EC-4475-99CA-F3A809834242}" type="datetime1">
              <a:rPr lang="de-DE" smtClean="0"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Elternabend Klasse 4c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1D6C-58F4-40BC-A3E2-17D70C10D5C0}" type="datetime1">
              <a:rPr lang="de-DE" smtClean="0"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Elternabend Klasse 4c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FF65-FF15-4BB3-83FB-DA1472948A14}" type="datetime1">
              <a:rPr lang="de-DE" smtClean="0"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Elternabend Klasse 4c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1B09-110A-43C3-8964-724586DD5597}" type="datetime1">
              <a:rPr lang="de-DE" smtClean="0"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Elternabend Klasse 4c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9621-5198-44A3-9C53-061B30EB00DD}" type="datetime1">
              <a:rPr lang="de-DE" smtClean="0"/>
              <a:t>08.05.2017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Elternabend Klasse 4c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4678-FB11-4048-9382-8DF3AFD004BE}" type="datetime1">
              <a:rPr lang="de-DE" smtClean="0"/>
              <a:t>08.05.2017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Elternabend Klasse 4c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62CA5-51FA-4C00-9CD0-D877D8B683A3}" type="datetime1">
              <a:rPr lang="de-DE" smtClean="0"/>
              <a:t>08.05.2017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Elternabend Klasse 4c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3175-A1CC-4AD0-917C-7F4D57FCBF56}" type="datetime1">
              <a:rPr lang="de-DE" smtClean="0"/>
              <a:t>08.05.2017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Elternabend Klasse 4c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45E1-EE9B-4335-949B-7149AAE0CF09}" type="datetime1">
              <a:rPr lang="de-DE" smtClean="0"/>
              <a:t>08.05.2017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Elternabend Klasse 4c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7952-3A5A-4BA8-96C7-5938F933B423}" type="datetime1">
              <a:rPr lang="de-DE" smtClean="0"/>
              <a:t>08.05.2017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Elternabend Klasse 4c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E92280-EB13-491C-A3BC-A265BCCC78D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B751DB-F8C9-4F91-99B0-A451EE28104A}" type="datetime1">
              <a:rPr lang="de-DE" smtClean="0"/>
              <a:t>08.05.2017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de-DE" smtClean="0"/>
              <a:t>Elternabend Klasse 4c</a:t>
            </a: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E92280-EB13-491C-A3BC-A265BCCC78D5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5359" y="3068960"/>
            <a:ext cx="7851648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5000" dirty="0" smtClean="0"/>
              <a:t/>
            </a:r>
            <a:br>
              <a:rPr lang="de-DE" sz="5000" dirty="0" smtClean="0"/>
            </a:br>
            <a:r>
              <a:rPr lang="de-DE" sz="5000" dirty="0" smtClean="0"/>
              <a:t/>
            </a:r>
            <a:br>
              <a:rPr lang="de-DE" sz="5000" dirty="0" smtClean="0"/>
            </a:br>
            <a:r>
              <a:rPr lang="de-DE" sz="5000" dirty="0" smtClean="0"/>
              <a:t/>
            </a:r>
            <a:br>
              <a:rPr lang="de-DE" sz="5000" dirty="0" smtClean="0"/>
            </a:br>
            <a:r>
              <a:rPr lang="de-DE" sz="6700" dirty="0" smtClean="0"/>
              <a:t>Elternabend Klasse 4b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sz="3300" dirty="0"/>
          </a:p>
        </p:txBody>
      </p:sp>
      <p:pic>
        <p:nvPicPr>
          <p:cNvPr id="4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105611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Calligraph421 BT" pitchFamily="66" charset="0"/>
              </a:rPr>
              <a:t>Mathematik</a:t>
            </a:r>
            <a:endParaRPr lang="de-DE" dirty="0">
              <a:latin typeface="Calligraph421 BT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b="1" dirty="0" smtClean="0">
                <a:latin typeface="Calligraph421 BT" pitchFamily="66" charset="0"/>
              </a:rPr>
              <a:t>Zahlen und Operationen</a:t>
            </a:r>
          </a:p>
          <a:p>
            <a:pPr marL="0" indent="0">
              <a:buNone/>
            </a:pPr>
            <a:r>
              <a:rPr lang="de-DE" dirty="0" smtClean="0">
                <a:latin typeface="Calligraph421 BT" pitchFamily="66" charset="0"/>
              </a:rPr>
              <a:t>    (Zahlen bis zur Million, schriftliches Rechnen, …)</a:t>
            </a:r>
          </a:p>
          <a:p>
            <a:pPr>
              <a:buFont typeface="Wingdings" pitchFamily="2" charset="2"/>
              <a:buChar char="Ø"/>
            </a:pPr>
            <a:r>
              <a:rPr lang="de-DE" b="1" dirty="0" smtClean="0">
                <a:latin typeface="Calligraph421 BT" pitchFamily="66" charset="0"/>
              </a:rPr>
              <a:t>Raum und Form</a:t>
            </a:r>
          </a:p>
          <a:p>
            <a:pPr marL="0" indent="0">
              <a:buNone/>
            </a:pPr>
            <a:r>
              <a:rPr lang="de-DE" dirty="0" smtClean="0">
                <a:latin typeface="Calligraph421 BT" pitchFamily="66" charset="0"/>
              </a:rPr>
              <a:t>    (Quader, Zirkel,…) </a:t>
            </a:r>
          </a:p>
          <a:p>
            <a:pPr>
              <a:buFont typeface="Wingdings" pitchFamily="2" charset="2"/>
              <a:buChar char="Ø"/>
            </a:pPr>
            <a:r>
              <a:rPr lang="de-DE" b="1" dirty="0" smtClean="0">
                <a:latin typeface="Calligraph421 BT" pitchFamily="66" charset="0"/>
              </a:rPr>
              <a:t>Größen und Messen</a:t>
            </a:r>
          </a:p>
          <a:p>
            <a:pPr marL="0" indent="0">
              <a:buNone/>
            </a:pPr>
            <a:r>
              <a:rPr lang="de-DE" dirty="0" smtClean="0">
                <a:latin typeface="Calligraph421 BT" pitchFamily="66" charset="0"/>
              </a:rPr>
              <a:t>    (verschiedene Maßeinheiten, …)</a:t>
            </a:r>
          </a:p>
          <a:p>
            <a:pPr>
              <a:buFont typeface="Wingdings" pitchFamily="2" charset="2"/>
              <a:buChar char="Ø"/>
            </a:pPr>
            <a:r>
              <a:rPr lang="de-DE" b="1" dirty="0" smtClean="0">
                <a:latin typeface="Calligraph421 BT" pitchFamily="66" charset="0"/>
              </a:rPr>
              <a:t>Daten und Zufall</a:t>
            </a:r>
          </a:p>
          <a:p>
            <a:pPr marL="0" indent="0">
              <a:buNone/>
            </a:pPr>
            <a:r>
              <a:rPr lang="de-DE" dirty="0" smtClean="0">
                <a:latin typeface="Calligraph421 BT" pitchFamily="66" charset="0"/>
              </a:rPr>
              <a:t>    (Tabellen, Diagramme, Zufallsexperimente,….)</a:t>
            </a:r>
            <a:endParaRPr lang="de-DE" dirty="0">
              <a:latin typeface="Calligraph421 BT" pitchFamily="66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4b</a:t>
            </a:r>
            <a:endParaRPr lang="de-DE" dirty="0"/>
          </a:p>
        </p:txBody>
      </p:sp>
      <p:pic>
        <p:nvPicPr>
          <p:cNvPr id="6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05611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Calligraph421 BT" pitchFamily="66" charset="0"/>
              </a:rPr>
              <a:t>HSU</a:t>
            </a:r>
            <a:endParaRPr lang="de-DE" dirty="0">
              <a:latin typeface="Calligraph421 BT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u="sng" dirty="0" smtClean="0">
                <a:latin typeface="Calligraph421 BT" pitchFamily="66" charset="0"/>
              </a:rPr>
              <a:t>Themen</a:t>
            </a:r>
            <a:r>
              <a:rPr lang="de-DE" b="1" dirty="0" smtClean="0">
                <a:latin typeface="Calligraph421 BT" pitchFamily="66" charset="0"/>
              </a:rPr>
              <a:t>:</a:t>
            </a:r>
          </a:p>
          <a:p>
            <a:pPr>
              <a:buFont typeface="Symbol" pitchFamily="18" charset="2"/>
              <a:buChar char="-"/>
            </a:pPr>
            <a:r>
              <a:rPr lang="de-DE" b="1" dirty="0" smtClean="0">
                <a:latin typeface="Calligraph421 BT" pitchFamily="66" charset="0"/>
              </a:rPr>
              <a:t>Demokratie und Gesellschaft</a:t>
            </a:r>
          </a:p>
          <a:p>
            <a:pPr>
              <a:buFont typeface="Symbol" pitchFamily="18" charset="2"/>
              <a:buChar char="-"/>
            </a:pPr>
            <a:r>
              <a:rPr lang="de-DE" b="1" dirty="0" smtClean="0">
                <a:latin typeface="Calligraph421 BT" pitchFamily="66" charset="0"/>
              </a:rPr>
              <a:t>Körper und Gesundheit </a:t>
            </a:r>
          </a:p>
          <a:p>
            <a:pPr>
              <a:buFont typeface="Symbol" pitchFamily="18" charset="2"/>
              <a:buChar char="-"/>
            </a:pPr>
            <a:r>
              <a:rPr lang="de-DE" b="1" dirty="0" smtClean="0">
                <a:latin typeface="Calligraph421 BT" pitchFamily="66" charset="0"/>
              </a:rPr>
              <a:t>Natur und Umwelt</a:t>
            </a:r>
          </a:p>
          <a:p>
            <a:pPr>
              <a:buFont typeface="Symbol" pitchFamily="18" charset="2"/>
              <a:buChar char="-"/>
            </a:pPr>
            <a:r>
              <a:rPr lang="de-DE" b="1" dirty="0" smtClean="0">
                <a:latin typeface="Calligraph421 BT" pitchFamily="66" charset="0"/>
              </a:rPr>
              <a:t>Zeit und Wandel</a:t>
            </a:r>
          </a:p>
          <a:p>
            <a:pPr>
              <a:buFont typeface="Symbol" pitchFamily="18" charset="2"/>
              <a:buChar char="-"/>
            </a:pPr>
            <a:r>
              <a:rPr lang="de-DE" b="1" dirty="0" smtClean="0">
                <a:latin typeface="Calligraph421 BT" pitchFamily="66" charset="0"/>
              </a:rPr>
              <a:t>Raum und Mobilität</a:t>
            </a:r>
          </a:p>
          <a:p>
            <a:pPr>
              <a:buFont typeface="Symbol" pitchFamily="18" charset="2"/>
              <a:buChar char="-"/>
            </a:pPr>
            <a:r>
              <a:rPr lang="de-DE" b="1" dirty="0" smtClean="0">
                <a:latin typeface="Calligraph421 BT" pitchFamily="66" charset="0"/>
              </a:rPr>
              <a:t>Technik und Kultur</a:t>
            </a:r>
          </a:p>
          <a:p>
            <a:pPr>
              <a:buFont typeface="Symbol" pitchFamily="18" charset="2"/>
              <a:buChar char="-"/>
            </a:pPr>
            <a:endParaRPr lang="de-DE" dirty="0">
              <a:latin typeface="Calligraph421 BT" pitchFamily="66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4b</a:t>
            </a:r>
            <a:endParaRPr lang="de-DE" dirty="0"/>
          </a:p>
        </p:txBody>
      </p:sp>
      <p:pic>
        <p:nvPicPr>
          <p:cNvPr id="6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05611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Calligraph421 BT" pitchFamily="66" charset="0"/>
              </a:rPr>
              <a:t>5. Proben &amp; mündliche Noten</a:t>
            </a:r>
            <a:endParaRPr lang="de-DE" dirty="0">
              <a:latin typeface="Calligraph421 BT" pitchFamily="66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4b</a:t>
            </a:r>
            <a:endParaRPr lang="de-DE" dirty="0"/>
          </a:p>
        </p:txBody>
      </p:sp>
      <p:pic>
        <p:nvPicPr>
          <p:cNvPr id="6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05611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Calligraph421 BT" pitchFamily="66" charset="0"/>
              </a:rPr>
              <a:t>Proben</a:t>
            </a:r>
            <a:endParaRPr lang="de-DE" dirty="0">
              <a:latin typeface="Calligraph421 BT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Symbol" pitchFamily="18" charset="2"/>
              <a:buChar char="-"/>
            </a:pPr>
            <a:r>
              <a:rPr lang="de-DE" dirty="0" smtClean="0"/>
              <a:t>1 Woche vorher angekündigt </a:t>
            </a:r>
          </a:p>
          <a:p>
            <a:pPr>
              <a:buFont typeface="Symbol" pitchFamily="18" charset="2"/>
              <a:buChar char="-"/>
            </a:pPr>
            <a:r>
              <a:rPr lang="de-DE" dirty="0" smtClean="0"/>
              <a:t>Bis zum Übertritt: 12 Deutsch, 5 Mathematik, 4-5 HSU</a:t>
            </a:r>
          </a:p>
          <a:p>
            <a:pPr>
              <a:buFont typeface="Symbol" pitchFamily="18" charset="2"/>
              <a:buChar char="-"/>
            </a:pPr>
            <a:r>
              <a:rPr lang="de-DE" dirty="0" smtClean="0"/>
              <a:t>bei Krankheit: Wiederholung </a:t>
            </a:r>
          </a:p>
          <a:p>
            <a:pPr>
              <a:buFont typeface="Symbol" pitchFamily="18" charset="2"/>
              <a:buChar char="-"/>
            </a:pPr>
            <a:r>
              <a:rPr lang="de-DE" dirty="0" smtClean="0"/>
              <a:t>Inhalte: Hefteinträge, ABs, Unterrichtsinhalte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u="sng" dirty="0" smtClean="0"/>
              <a:t>Zusammensetzung einer Probe</a:t>
            </a:r>
            <a:r>
              <a:rPr lang="de-DE" dirty="0" smtClean="0"/>
              <a:t>:</a:t>
            </a:r>
          </a:p>
          <a:p>
            <a:pPr>
              <a:buNone/>
            </a:pPr>
            <a:r>
              <a:rPr lang="de-DE" dirty="0" smtClean="0"/>
              <a:t>Reproduktion</a:t>
            </a:r>
          </a:p>
          <a:p>
            <a:pPr>
              <a:buNone/>
            </a:pPr>
            <a:r>
              <a:rPr lang="de-DE" dirty="0" smtClean="0"/>
              <a:t>Reorganisation</a:t>
            </a:r>
          </a:p>
          <a:p>
            <a:pPr>
              <a:buNone/>
            </a:pPr>
            <a:r>
              <a:rPr lang="de-DE" dirty="0" smtClean="0"/>
              <a:t>Transfer</a:t>
            </a:r>
          </a:p>
          <a:p>
            <a:pPr>
              <a:buNone/>
            </a:pPr>
            <a:r>
              <a:rPr lang="de-DE" dirty="0" smtClean="0"/>
              <a:t>Problemlösendes Denken</a:t>
            </a:r>
          </a:p>
          <a:p>
            <a:pPr>
              <a:buFont typeface="Symbol" pitchFamily="18" charset="2"/>
              <a:buChar char="-"/>
            </a:pPr>
            <a:endParaRPr lang="de-DE" dirty="0"/>
          </a:p>
        </p:txBody>
      </p:sp>
      <p:sp>
        <p:nvSpPr>
          <p:cNvPr id="4" name="Geschweifte Klammer rechts 3"/>
          <p:cNvSpPr/>
          <p:nvPr/>
        </p:nvSpPr>
        <p:spPr>
          <a:xfrm>
            <a:off x="2627784" y="4437112"/>
            <a:ext cx="360040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Geschweifte Klammer rechts 4"/>
          <p:cNvSpPr/>
          <p:nvPr/>
        </p:nvSpPr>
        <p:spPr>
          <a:xfrm>
            <a:off x="4283968" y="5301208"/>
            <a:ext cx="360040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3275856" y="4581128"/>
            <a:ext cx="22322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60 % 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4788024" y="5517232"/>
            <a:ext cx="22322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40 % 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2644944" y="6324600"/>
            <a:ext cx="3352800" cy="365125"/>
          </a:xfrm>
        </p:spPr>
        <p:txBody>
          <a:bodyPr/>
          <a:lstStyle/>
          <a:p>
            <a:r>
              <a:rPr lang="de-DE" dirty="0" smtClean="0"/>
              <a:t>Elternabend Klasse 4b</a:t>
            </a:r>
            <a:endParaRPr lang="de-DE" dirty="0"/>
          </a:p>
        </p:txBody>
      </p:sp>
      <p:pic>
        <p:nvPicPr>
          <p:cNvPr id="10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6255314"/>
            <a:ext cx="648072" cy="486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de-DE" b="1" dirty="0" smtClean="0">
                <a:latin typeface="Calligraph421 BT" pitchFamily="66" charset="0"/>
              </a:rPr>
              <a:t>Reproduktion: </a:t>
            </a:r>
          </a:p>
          <a:p>
            <a:pPr>
              <a:buNone/>
            </a:pPr>
            <a:r>
              <a:rPr lang="de-DE" b="1" dirty="0" smtClean="0">
                <a:latin typeface="Calligraph421 BT" pitchFamily="66" charset="0"/>
              </a:rPr>
              <a:t>		</a:t>
            </a:r>
            <a:r>
              <a:rPr lang="de-DE" sz="2000" dirty="0" smtClean="0">
                <a:latin typeface="Calligraph421 BT" pitchFamily="66" charset="0"/>
              </a:rPr>
              <a:t>gedächtnismäßig verankerte Sachverhalte</a:t>
            </a:r>
            <a:endParaRPr lang="de-DE" sz="2000" b="1" dirty="0" smtClean="0">
              <a:latin typeface="Calligraph421 BT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de-DE" b="1" dirty="0" smtClean="0">
                <a:latin typeface="Calligraph421 BT" pitchFamily="66" charset="0"/>
              </a:rPr>
              <a:t>Reorganisation:</a:t>
            </a:r>
          </a:p>
          <a:p>
            <a:pPr>
              <a:buNone/>
            </a:pPr>
            <a:r>
              <a:rPr lang="de-DE" b="1" dirty="0" smtClean="0">
                <a:latin typeface="Calligraph421 BT" pitchFamily="66" charset="0"/>
              </a:rPr>
              <a:t>		</a:t>
            </a:r>
            <a:r>
              <a:rPr lang="de-DE" sz="2000" dirty="0" smtClean="0">
                <a:latin typeface="Calligraph421 BT" pitchFamily="66" charset="0"/>
              </a:rPr>
              <a:t>selbstständige Verarbeitung des Gelernten </a:t>
            </a:r>
            <a:endParaRPr lang="de-DE" sz="2000" b="1" dirty="0" smtClean="0">
              <a:latin typeface="Calligraph421 BT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de-DE" b="1" dirty="0" smtClean="0">
                <a:latin typeface="Calligraph421 BT" pitchFamily="66" charset="0"/>
              </a:rPr>
              <a:t>Transfer:</a:t>
            </a:r>
          </a:p>
          <a:p>
            <a:pPr>
              <a:buNone/>
            </a:pPr>
            <a:r>
              <a:rPr lang="de-DE" dirty="0" smtClean="0">
                <a:latin typeface="Calligraph421 BT" pitchFamily="66" charset="0"/>
              </a:rPr>
              <a:t>		</a:t>
            </a:r>
            <a:r>
              <a:rPr lang="de-DE" sz="2000" dirty="0">
                <a:latin typeface="Calligraph421 BT" pitchFamily="66" charset="0"/>
              </a:rPr>
              <a:t>Ü</a:t>
            </a:r>
            <a:r>
              <a:rPr lang="de-DE" sz="2000" dirty="0" smtClean="0">
                <a:latin typeface="Calligraph421 BT" pitchFamily="66" charset="0"/>
              </a:rPr>
              <a:t>bertragung des Gelernten auf neue, ähnliche 	Aufgabenstellungen</a:t>
            </a:r>
          </a:p>
          <a:p>
            <a:pPr>
              <a:buFont typeface="Wingdings" pitchFamily="2" charset="2"/>
              <a:buChar char="ü"/>
            </a:pPr>
            <a:r>
              <a:rPr lang="de-DE" b="1" dirty="0" smtClean="0">
                <a:latin typeface="Calligraph421 BT" pitchFamily="66" charset="0"/>
              </a:rPr>
              <a:t>Problemlösendes Denken: </a:t>
            </a:r>
          </a:p>
          <a:p>
            <a:pPr>
              <a:buNone/>
            </a:pPr>
            <a:r>
              <a:rPr lang="de-DE" dirty="0" smtClean="0">
                <a:latin typeface="Calligraph421 BT" pitchFamily="66" charset="0"/>
              </a:rPr>
              <a:t>		</a:t>
            </a:r>
            <a:r>
              <a:rPr lang="de-DE" sz="2000" dirty="0" smtClean="0">
                <a:latin typeface="Calligraph421 BT" pitchFamily="66" charset="0"/>
              </a:rPr>
              <a:t>relativ neue Strukturen fordern den Schüler heraus Aufgaben 	in kreativer Weise zu lösen</a:t>
            </a:r>
          </a:p>
          <a:p>
            <a:pPr>
              <a:buFont typeface="Wingdings"/>
              <a:buChar char="à"/>
            </a:pPr>
            <a:r>
              <a:rPr lang="de-DE" b="1" dirty="0" smtClean="0">
                <a:latin typeface="Calligraph421 BT" pitchFamily="66" charset="0"/>
                <a:sym typeface="Wingdings" pitchFamily="2" charset="2"/>
              </a:rPr>
              <a:t>bei ca. 50% Note 4</a:t>
            </a:r>
          </a:p>
          <a:p>
            <a:pPr>
              <a:buFont typeface="Wingdings"/>
              <a:buChar char="à"/>
            </a:pPr>
            <a:r>
              <a:rPr lang="de-DE" b="1" dirty="0" smtClean="0">
                <a:latin typeface="Calligraph421 BT" pitchFamily="66" charset="0"/>
                <a:sym typeface="Wingdings" pitchFamily="2" charset="2"/>
              </a:rPr>
              <a:t>wenn alle Reproduktions- und Reorganisationsaufgaben gelöst sind Note 3</a:t>
            </a:r>
            <a:endParaRPr lang="de-DE" b="1" dirty="0">
              <a:latin typeface="Calligraph421 BT" pitchFamily="66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4b</a:t>
            </a:r>
            <a:endParaRPr lang="de-DE" dirty="0"/>
          </a:p>
        </p:txBody>
      </p:sp>
      <p:pic>
        <p:nvPicPr>
          <p:cNvPr id="6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6074230"/>
            <a:ext cx="1008112" cy="756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Calligraph421 BT" pitchFamily="66" charset="0"/>
              </a:rPr>
              <a:t>Mündliche Noten</a:t>
            </a:r>
            <a:endParaRPr lang="de-DE" dirty="0">
              <a:latin typeface="Calligraph421 BT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Symbol" pitchFamily="18" charset="2"/>
              <a:buChar char="-"/>
            </a:pPr>
            <a:r>
              <a:rPr lang="de-DE" dirty="0" smtClean="0">
                <a:latin typeface="Calligraph421 BT" pitchFamily="66" charset="0"/>
              </a:rPr>
              <a:t>werden </a:t>
            </a:r>
            <a:r>
              <a:rPr lang="de-DE" b="1" dirty="0" smtClean="0">
                <a:latin typeface="Calligraph421 BT" pitchFamily="66" charset="0"/>
              </a:rPr>
              <a:t>1:2</a:t>
            </a:r>
            <a:r>
              <a:rPr lang="de-DE" dirty="0" smtClean="0">
                <a:latin typeface="Calligraph421 BT" pitchFamily="66" charset="0"/>
              </a:rPr>
              <a:t> zu den schriftlichen Proben verrechnet</a:t>
            </a:r>
          </a:p>
          <a:p>
            <a:pPr>
              <a:buNone/>
            </a:pPr>
            <a:endParaRPr lang="de-DE" dirty="0" smtClean="0">
              <a:latin typeface="Calligraph421 BT" pitchFamily="66" charset="0"/>
            </a:endParaRPr>
          </a:p>
          <a:p>
            <a:pPr>
              <a:buFont typeface="Symbol" pitchFamily="18" charset="2"/>
              <a:buChar char="-"/>
            </a:pPr>
            <a:r>
              <a:rPr lang="de-DE" dirty="0" smtClean="0">
                <a:latin typeface="Calligraph421 BT" pitchFamily="66" charset="0"/>
              </a:rPr>
              <a:t>Mitarbeit</a:t>
            </a:r>
          </a:p>
          <a:p>
            <a:pPr>
              <a:buFont typeface="Symbol" pitchFamily="18" charset="2"/>
              <a:buChar char="-"/>
            </a:pPr>
            <a:r>
              <a:rPr lang="de-DE" dirty="0" smtClean="0">
                <a:latin typeface="Calligraph421 BT" pitchFamily="66" charset="0"/>
              </a:rPr>
              <a:t>Referat</a:t>
            </a:r>
          </a:p>
          <a:p>
            <a:pPr>
              <a:buFont typeface="Symbol" pitchFamily="18" charset="2"/>
              <a:buChar char="-"/>
            </a:pPr>
            <a:r>
              <a:rPr lang="de-DE" dirty="0" smtClean="0">
                <a:latin typeface="Calligraph421 BT" pitchFamily="66" charset="0"/>
              </a:rPr>
              <a:t>Portfolio</a:t>
            </a:r>
          </a:p>
          <a:p>
            <a:pPr>
              <a:buFont typeface="Symbol" pitchFamily="18" charset="2"/>
              <a:buChar char="-"/>
            </a:pPr>
            <a:r>
              <a:rPr lang="de-DE" dirty="0" smtClean="0">
                <a:latin typeface="Calligraph421 BT" pitchFamily="66" charset="0"/>
              </a:rPr>
              <a:t>etc. </a:t>
            </a:r>
          </a:p>
          <a:p>
            <a:pPr>
              <a:buNone/>
            </a:pPr>
            <a:endParaRPr lang="de-DE" dirty="0" smtClean="0">
              <a:latin typeface="Calligraph421 BT" pitchFamily="66" charset="0"/>
            </a:endParaRPr>
          </a:p>
          <a:p>
            <a:pPr>
              <a:buNone/>
            </a:pPr>
            <a:r>
              <a:rPr lang="de-DE" u="sng" dirty="0" smtClean="0">
                <a:latin typeface="Calligraph421 BT" pitchFamily="66" charset="0"/>
              </a:rPr>
              <a:t>Besonderheit</a:t>
            </a:r>
            <a:r>
              <a:rPr lang="de-DE" dirty="0" smtClean="0">
                <a:latin typeface="Calligraph421 BT" pitchFamily="66" charset="0"/>
              </a:rPr>
              <a:t>: Musik, Kunst, Sport werden die schriftlichen mit den mündlichen Noten 1:1 verrechnet</a:t>
            </a:r>
            <a:endParaRPr lang="de-DE" dirty="0">
              <a:latin typeface="Calligraph421 BT" pitchFamily="66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4b</a:t>
            </a:r>
            <a:endParaRPr lang="de-DE" dirty="0"/>
          </a:p>
        </p:txBody>
      </p:sp>
      <p:pic>
        <p:nvPicPr>
          <p:cNvPr id="6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6147302"/>
            <a:ext cx="792088" cy="594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Calligraph421 BT" pitchFamily="66" charset="0"/>
              </a:rPr>
              <a:t>6. Organisatorisches</a:t>
            </a:r>
            <a:endParaRPr lang="de-DE" dirty="0">
              <a:latin typeface="Calligraph421 BT" pitchFamily="66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</a:t>
            </a:r>
            <a:r>
              <a:rPr lang="de-DE" dirty="0"/>
              <a:t>4</a:t>
            </a:r>
            <a:r>
              <a:rPr lang="de-DE" dirty="0" smtClean="0"/>
              <a:t>b</a:t>
            </a:r>
            <a:endParaRPr lang="de-DE" dirty="0"/>
          </a:p>
        </p:txBody>
      </p:sp>
      <p:pic>
        <p:nvPicPr>
          <p:cNvPr id="6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105611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de-DE" b="1" dirty="0" smtClean="0">
                <a:latin typeface="Calligraph421 BT" pitchFamily="66" charset="0"/>
              </a:rPr>
              <a:t>Sprechstunde</a:t>
            </a:r>
          </a:p>
          <a:p>
            <a:pPr>
              <a:buFont typeface="Wingdings" pitchFamily="2" charset="2"/>
              <a:buChar char="ü"/>
            </a:pPr>
            <a:endParaRPr lang="de-DE" b="1" dirty="0" smtClean="0">
              <a:latin typeface="Calligraph421 BT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de-DE" b="1" dirty="0" smtClean="0">
                <a:latin typeface="Calligraph421 BT" pitchFamily="66" charset="0"/>
              </a:rPr>
              <a:t>Krankmeldungen &amp; Infektionskrankheiten</a:t>
            </a:r>
          </a:p>
          <a:p>
            <a:pPr marL="0" indent="0">
              <a:buNone/>
            </a:pPr>
            <a:endParaRPr lang="de-DE" b="1" dirty="0" smtClean="0">
              <a:latin typeface="Calligraph421 BT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de-DE" b="1" dirty="0" smtClean="0">
                <a:latin typeface="Calligraph421 BT" pitchFamily="66" charset="0"/>
              </a:rPr>
              <a:t>Hausaufgaben &amp; Wochenplan</a:t>
            </a:r>
          </a:p>
          <a:p>
            <a:pPr marL="0" indent="0">
              <a:buNone/>
            </a:pPr>
            <a:endParaRPr lang="de-DE" b="1" dirty="0" smtClean="0">
              <a:latin typeface="Calligraph421 BT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de-DE" b="1" dirty="0" smtClean="0">
                <a:latin typeface="Calligraph421 BT" pitchFamily="66" charset="0"/>
              </a:rPr>
              <a:t>Hausaufgabenheft</a:t>
            </a:r>
          </a:p>
          <a:p>
            <a:pPr marL="0" indent="0">
              <a:buNone/>
            </a:pPr>
            <a:endParaRPr lang="de-DE" b="1" dirty="0" smtClean="0">
              <a:latin typeface="Calligraph421 BT" pitchFamily="66" charset="0"/>
            </a:endParaRPr>
          </a:p>
          <a:p>
            <a:pPr>
              <a:buNone/>
            </a:pPr>
            <a:endParaRPr lang="de-DE" b="1" dirty="0" smtClean="0">
              <a:latin typeface="Calligraph421 BT" pitchFamily="66" charset="0"/>
            </a:endParaRPr>
          </a:p>
          <a:p>
            <a:pPr>
              <a:buNone/>
            </a:pPr>
            <a:endParaRPr lang="de-DE" b="1" dirty="0" smtClean="0">
              <a:latin typeface="Calligraph421 BT" pitchFamily="66" charset="0"/>
            </a:endParaRPr>
          </a:p>
          <a:p>
            <a:pPr>
              <a:buNone/>
            </a:pPr>
            <a:endParaRPr lang="de-DE" b="1" dirty="0">
              <a:latin typeface="Calligraph421 BT" pitchFamily="66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4b</a:t>
            </a:r>
            <a:endParaRPr lang="de-DE" dirty="0"/>
          </a:p>
        </p:txBody>
      </p:sp>
      <p:pic>
        <p:nvPicPr>
          <p:cNvPr id="6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05611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426" y="2636912"/>
            <a:ext cx="7772400" cy="1362456"/>
          </a:xfrm>
        </p:spPr>
        <p:txBody>
          <a:bodyPr/>
          <a:lstStyle/>
          <a:p>
            <a:pPr algn="ctr"/>
            <a:r>
              <a:rPr lang="de-DE" dirty="0" smtClean="0">
                <a:latin typeface="Calligraph421 BT" pitchFamily="66" charset="0"/>
              </a:rPr>
              <a:t>7. Klassenelternsprecher-</a:t>
            </a:r>
            <a:r>
              <a:rPr lang="de-DE" dirty="0" err="1" smtClean="0">
                <a:latin typeface="Calligraph421 BT" pitchFamily="66" charset="0"/>
              </a:rPr>
              <a:t>wahl</a:t>
            </a:r>
            <a:endParaRPr lang="de-DE" dirty="0">
              <a:latin typeface="Calligraph421 BT" pitchFamily="66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4b</a:t>
            </a:r>
            <a:endParaRPr lang="de-DE" dirty="0"/>
          </a:p>
        </p:txBody>
      </p:sp>
      <p:pic>
        <p:nvPicPr>
          <p:cNvPr id="7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05611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Calligraph421 BT" pitchFamily="66" charset="0"/>
              </a:rPr>
              <a:t>8. Wünsche, Fragen, Anregungen</a:t>
            </a:r>
            <a:endParaRPr lang="de-DE" dirty="0">
              <a:latin typeface="Calligraph421 BT" pitchFamily="66" charset="0"/>
            </a:endParaRPr>
          </a:p>
        </p:txBody>
      </p:sp>
      <p:pic>
        <p:nvPicPr>
          <p:cNvPr id="5122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924944"/>
            <a:ext cx="3810000" cy="2857500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4b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latin typeface="Calligraph421 BT" pitchFamily="66" charset="0"/>
              </a:rPr>
              <a:t>Übersicht</a:t>
            </a:r>
            <a:endParaRPr lang="de-DE" b="1" dirty="0">
              <a:latin typeface="Calligraph421 BT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de-DE" b="1" dirty="0" smtClean="0">
                <a:latin typeface="Calligraph421 BT" pitchFamily="66" charset="0"/>
              </a:rPr>
              <a:t>Begrüßung </a:t>
            </a:r>
          </a:p>
          <a:p>
            <a:pPr marL="514350" indent="-514350">
              <a:buAutoNum type="arabicPeriod"/>
            </a:pPr>
            <a:r>
              <a:rPr lang="de-DE" b="1" dirty="0" smtClean="0">
                <a:latin typeface="Calligraph421 BT" pitchFamily="66" charset="0"/>
              </a:rPr>
              <a:t>2. </a:t>
            </a:r>
            <a:r>
              <a:rPr lang="de-DE" b="1" u="sng" dirty="0" smtClean="0">
                <a:latin typeface="Calligraph421 BT" pitchFamily="66" charset="0"/>
              </a:rPr>
              <a:t>Listen</a:t>
            </a:r>
            <a:r>
              <a:rPr lang="de-DE" b="1" dirty="0" smtClean="0">
                <a:latin typeface="Calligraph421 BT" pitchFamily="66" charset="0"/>
              </a:rPr>
              <a:t>: Anwesenheitsliste, Telefonliste, Wer hat Zeit für Ausflüge/ Projekte</a:t>
            </a:r>
          </a:p>
          <a:p>
            <a:pPr marL="514350" indent="-514350">
              <a:buAutoNum type="arabicPeriod"/>
            </a:pPr>
            <a:r>
              <a:rPr lang="de-DE" b="1" dirty="0" smtClean="0">
                <a:latin typeface="Calligraph421 BT" pitchFamily="66" charset="0"/>
              </a:rPr>
              <a:t>Stundenplan &amp; Lehrer in der Klasse </a:t>
            </a:r>
          </a:p>
          <a:p>
            <a:pPr marL="514350" indent="-514350">
              <a:buAutoNum type="arabicPeriod"/>
            </a:pPr>
            <a:r>
              <a:rPr lang="de-DE" b="1" dirty="0" smtClean="0">
                <a:latin typeface="Calligraph421 BT" pitchFamily="66" charset="0"/>
              </a:rPr>
              <a:t> Fächerüberblick</a:t>
            </a:r>
          </a:p>
          <a:p>
            <a:pPr marL="514350" indent="-514350">
              <a:buAutoNum type="arabicPeriod"/>
            </a:pPr>
            <a:r>
              <a:rPr lang="de-DE" b="1" dirty="0" smtClean="0">
                <a:latin typeface="Calligraph421 BT" pitchFamily="66" charset="0"/>
              </a:rPr>
              <a:t>Proben &amp; mündliche Noten</a:t>
            </a:r>
          </a:p>
          <a:p>
            <a:pPr marL="514350" indent="-514350">
              <a:buAutoNum type="arabicPeriod"/>
            </a:pPr>
            <a:r>
              <a:rPr lang="de-DE" b="1" dirty="0" smtClean="0">
                <a:latin typeface="Calligraph421 BT" pitchFamily="66" charset="0"/>
              </a:rPr>
              <a:t>Organisatorisches</a:t>
            </a:r>
            <a:endParaRPr lang="de-DE" b="1" dirty="0">
              <a:latin typeface="Calligraph421 BT" pitchFamily="66" charset="0"/>
            </a:endParaRPr>
          </a:p>
          <a:p>
            <a:pPr marL="514350" indent="-514350">
              <a:buAutoNum type="arabicPeriod"/>
            </a:pPr>
            <a:r>
              <a:rPr lang="de-DE" b="1" dirty="0" smtClean="0">
                <a:latin typeface="Calligraph421 BT" pitchFamily="66" charset="0"/>
              </a:rPr>
              <a:t>Klassenelternsprecherwahl</a:t>
            </a:r>
            <a:endParaRPr lang="de-DE" b="1" dirty="0">
              <a:latin typeface="Calligraph421 BT" pitchFamily="66" charset="0"/>
            </a:endParaRPr>
          </a:p>
          <a:p>
            <a:pPr marL="514350" indent="-514350">
              <a:buAutoNum type="arabicPeriod"/>
            </a:pPr>
            <a:r>
              <a:rPr lang="de-DE" b="1" dirty="0" smtClean="0">
                <a:latin typeface="Calligraph421 BT" pitchFamily="66" charset="0"/>
              </a:rPr>
              <a:t>Wünsche, Fragen, Anregungen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4b</a:t>
            </a:r>
          </a:p>
        </p:txBody>
      </p:sp>
      <p:pic>
        <p:nvPicPr>
          <p:cNvPr id="6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0683" y="5229200"/>
            <a:ext cx="105611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49288"/>
          </a:xfrm>
        </p:spPr>
        <p:txBody>
          <a:bodyPr>
            <a:normAutofit fontScale="90000"/>
          </a:bodyPr>
          <a:lstStyle/>
          <a:p>
            <a:pPr algn="ctr"/>
            <a:r>
              <a:rPr lang="de-DE" sz="4000" dirty="0" smtClean="0">
                <a:latin typeface="Calligraph421 BT" pitchFamily="66" charset="0"/>
              </a:rPr>
              <a:t>Vielen Dank für Ihre Aufmerksamkeit! </a:t>
            </a:r>
            <a:r>
              <a:rPr lang="de-DE" sz="4000" dirty="0" smtClean="0">
                <a:latin typeface="Calligraph421 BT" pitchFamily="66" charset="0"/>
                <a:sym typeface="Wingdings" pitchFamily="2" charset="2"/>
              </a:rPr>
              <a:t/>
            </a:r>
            <a:br>
              <a:rPr lang="de-DE" sz="4000" dirty="0" smtClean="0">
                <a:latin typeface="Calligraph421 BT" pitchFamily="66" charset="0"/>
                <a:sym typeface="Wingdings" pitchFamily="2" charset="2"/>
              </a:rPr>
            </a:br>
            <a:r>
              <a:rPr lang="de-DE" sz="2200" dirty="0" smtClean="0">
                <a:latin typeface="Calligraph421 BT" pitchFamily="66" charset="0"/>
                <a:sym typeface="Wingdings" pitchFamily="2" charset="2"/>
              </a:rPr>
              <a:t>Ich wünsche uns allen ……</a:t>
            </a:r>
            <a:endParaRPr lang="de-DE" sz="4000" dirty="0">
              <a:latin typeface="Calligraph421 BT" pitchFamily="66" charset="0"/>
            </a:endParaRPr>
          </a:p>
        </p:txBody>
      </p:sp>
      <p:pic>
        <p:nvPicPr>
          <p:cNvPr id="3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056117" cy="792088"/>
          </a:xfrm>
          <a:prstGeom prst="rect">
            <a:avLst/>
          </a:prstGeom>
          <a:noFill/>
        </p:spPr>
      </p:pic>
      <p:sp>
        <p:nvSpPr>
          <p:cNvPr id="4" name="Wolkenförmige Legende 4"/>
          <p:cNvSpPr/>
          <p:nvPr/>
        </p:nvSpPr>
        <p:spPr>
          <a:xfrm>
            <a:off x="1223998" y="2348880"/>
            <a:ext cx="7920002" cy="3743279"/>
          </a:xfrm>
          <a:custGeom>
            <a:avLst>
              <a:gd name="f0" fmla="val 1610"/>
              <a:gd name="f1" fmla="val 22666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2147483647"/>
              <a:gd name="f11" fmla="val 1930"/>
              <a:gd name="f12" fmla="val 7160"/>
              <a:gd name="f13" fmla="val 1530"/>
              <a:gd name="f14" fmla="val 4490"/>
              <a:gd name="f15" fmla="val 3400"/>
              <a:gd name="f16" fmla="val 1970"/>
              <a:gd name="f17" fmla="val 5270"/>
              <a:gd name="f18" fmla="val 5860"/>
              <a:gd name="f19" fmla="val 1950"/>
              <a:gd name="f20" fmla="val 6470"/>
              <a:gd name="f21" fmla="val 2210"/>
              <a:gd name="f22" fmla="val 6970"/>
              <a:gd name="f23" fmla="val 2600"/>
              <a:gd name="f24" fmla="val 7450"/>
              <a:gd name="f25" fmla="val 1390"/>
              <a:gd name="f26" fmla="val 8340"/>
              <a:gd name="f27" fmla="val 650"/>
              <a:gd name="f28" fmla="val 9340"/>
              <a:gd name="f29" fmla="val 10004"/>
              <a:gd name="f30" fmla="val 690"/>
              <a:gd name="f31" fmla="val 10710"/>
              <a:gd name="f32" fmla="val 1050"/>
              <a:gd name="f33" fmla="val 11210"/>
              <a:gd name="f34" fmla="val 1700"/>
              <a:gd name="f35" fmla="val 11570"/>
              <a:gd name="f36" fmla="val 630"/>
              <a:gd name="f37" fmla="val 12330"/>
              <a:gd name="f38" fmla="val 13150"/>
              <a:gd name="f39" fmla="val 13840"/>
              <a:gd name="f40" fmla="val 14470"/>
              <a:gd name="f41" fmla="val 460"/>
              <a:gd name="f42" fmla="val 14870"/>
              <a:gd name="f43" fmla="val 1160"/>
              <a:gd name="f44" fmla="val 15330"/>
              <a:gd name="f45" fmla="val 440"/>
              <a:gd name="f46" fmla="val 16020"/>
              <a:gd name="f47" fmla="val 16740"/>
              <a:gd name="f48" fmla="val 17910"/>
              <a:gd name="f49" fmla="val 18900"/>
              <a:gd name="f50" fmla="val 1130"/>
              <a:gd name="f51" fmla="val 19110"/>
              <a:gd name="f52" fmla="val 2710"/>
              <a:gd name="f53" fmla="val 20240"/>
              <a:gd name="f54" fmla="val 3150"/>
              <a:gd name="f55" fmla="val 21060"/>
              <a:gd name="f56" fmla="val 4580"/>
              <a:gd name="f57" fmla="val 6220"/>
              <a:gd name="f58" fmla="val 6720"/>
              <a:gd name="f59" fmla="val 21000"/>
              <a:gd name="f60" fmla="val 7200"/>
              <a:gd name="f61" fmla="val 20830"/>
              <a:gd name="f62" fmla="val 7660"/>
              <a:gd name="f63" fmla="val 21310"/>
              <a:gd name="f64" fmla="val 8460"/>
              <a:gd name="f65" fmla="val 9450"/>
              <a:gd name="f66" fmla="val 10460"/>
              <a:gd name="f67" fmla="val 12750"/>
              <a:gd name="f68" fmla="val 20310"/>
              <a:gd name="f69" fmla="val 14680"/>
              <a:gd name="f70" fmla="val 18650"/>
              <a:gd name="f71" fmla="val 15010"/>
              <a:gd name="f72" fmla="val 17200"/>
              <a:gd name="f73" fmla="val 17370"/>
              <a:gd name="f74" fmla="val 18920"/>
              <a:gd name="f75" fmla="val 15770"/>
              <a:gd name="f76" fmla="val 15220"/>
              <a:gd name="f77" fmla="val 14700"/>
              <a:gd name="f78" fmla="val 18710"/>
              <a:gd name="f79" fmla="val 14240"/>
              <a:gd name="f80" fmla="val 18310"/>
              <a:gd name="f81" fmla="val 13820"/>
              <a:gd name="f82" fmla="val 12490"/>
              <a:gd name="f83" fmla="val 11000"/>
              <a:gd name="f84" fmla="val 9890"/>
              <a:gd name="f85" fmla="val 8840"/>
              <a:gd name="f86" fmla="val 20790"/>
              <a:gd name="f87" fmla="val 8210"/>
              <a:gd name="f88" fmla="val 19510"/>
              <a:gd name="f89" fmla="val 7620"/>
              <a:gd name="f90" fmla="val 20000"/>
              <a:gd name="f91" fmla="val 7930"/>
              <a:gd name="f92" fmla="val 20290"/>
              <a:gd name="f93" fmla="val 6240"/>
              <a:gd name="f94" fmla="val 4850"/>
              <a:gd name="f95" fmla="val 3570"/>
              <a:gd name="f96" fmla="val 19280"/>
              <a:gd name="f97" fmla="val 2900"/>
              <a:gd name="f98" fmla="val 17640"/>
              <a:gd name="f99" fmla="val 1300"/>
              <a:gd name="f100" fmla="val 17600"/>
              <a:gd name="f101" fmla="val 480"/>
              <a:gd name="f102" fmla="val 16300"/>
              <a:gd name="f103" fmla="val 14660"/>
              <a:gd name="f104" fmla="val 13900"/>
              <a:gd name="f105" fmla="val 13210"/>
              <a:gd name="f106" fmla="val 1070"/>
              <a:gd name="f107" fmla="val 12640"/>
              <a:gd name="f108" fmla="val 380"/>
              <a:gd name="f109" fmla="val 12160"/>
              <a:gd name="f110" fmla="val 10120"/>
              <a:gd name="f111" fmla="val 8590"/>
              <a:gd name="f112" fmla="val 840"/>
              <a:gd name="f113" fmla="val 7330"/>
              <a:gd name="f114" fmla="val 7410"/>
              <a:gd name="f115" fmla="val 2040"/>
              <a:gd name="f116" fmla="val 7690"/>
              <a:gd name="f117" fmla="val 2090"/>
              <a:gd name="f118" fmla="val 7920"/>
              <a:gd name="f119" fmla="val 2790"/>
              <a:gd name="f120" fmla="val 7480"/>
              <a:gd name="f121" fmla="val 3050"/>
              <a:gd name="f122" fmla="val 7670"/>
              <a:gd name="f123" fmla="val 3310"/>
              <a:gd name="f124" fmla="val 11130"/>
              <a:gd name="f125" fmla="val 1910"/>
              <a:gd name="f126" fmla="val 11080"/>
              <a:gd name="f127" fmla="val 2160"/>
              <a:gd name="f128" fmla="val 11030"/>
              <a:gd name="f129" fmla="val 2400"/>
              <a:gd name="f130" fmla="val 14720"/>
              <a:gd name="f131" fmla="val 1400"/>
              <a:gd name="f132" fmla="val 14640"/>
              <a:gd name="f133" fmla="val 1720"/>
              <a:gd name="f134" fmla="val 14540"/>
              <a:gd name="f135" fmla="val 2010"/>
              <a:gd name="f136" fmla="val 19130"/>
              <a:gd name="f137" fmla="val 2890"/>
              <a:gd name="f138" fmla="val 19230"/>
              <a:gd name="f139" fmla="val 3290"/>
              <a:gd name="f140" fmla="val 19190"/>
              <a:gd name="f141" fmla="val 3380"/>
              <a:gd name="f142" fmla="val 20660"/>
              <a:gd name="f143" fmla="val 8170"/>
              <a:gd name="f144" fmla="val 20430"/>
              <a:gd name="f145" fmla="val 8620"/>
              <a:gd name="f146" fmla="val 20110"/>
              <a:gd name="f147" fmla="val 8990"/>
              <a:gd name="f148" fmla="val 18660"/>
              <a:gd name="f149" fmla="val 18740"/>
              <a:gd name="f150" fmla="val 14200"/>
              <a:gd name="f151" fmla="val 18280"/>
              <a:gd name="f152" fmla="val 12200"/>
              <a:gd name="f153" fmla="val 17000"/>
              <a:gd name="f154" fmla="val 11450"/>
              <a:gd name="f155" fmla="val 14320"/>
              <a:gd name="f156" fmla="val 17980"/>
              <a:gd name="f157" fmla="val 14350"/>
              <a:gd name="f158" fmla="val 17680"/>
              <a:gd name="f159" fmla="val 14370"/>
              <a:gd name="f160" fmla="val 17360"/>
              <a:gd name="f161" fmla="val 8220"/>
              <a:gd name="f162" fmla="val 8060"/>
              <a:gd name="f163" fmla="val 19250"/>
              <a:gd name="f164" fmla="val 7960"/>
              <a:gd name="f165" fmla="val 18950"/>
              <a:gd name="f166" fmla="val 7860"/>
              <a:gd name="f167" fmla="val 18640"/>
              <a:gd name="f168" fmla="val 3090"/>
              <a:gd name="f169" fmla="val 3280"/>
              <a:gd name="f170" fmla="val 17540"/>
              <a:gd name="f171" fmla="val 3460"/>
              <a:gd name="f172" fmla="val 17450"/>
              <a:gd name="f173" fmla="val 12900"/>
              <a:gd name="f174" fmla="val 1780"/>
              <a:gd name="f175" fmla="val 13130"/>
              <a:gd name="f176" fmla="val 2330"/>
              <a:gd name="f177" fmla="val 13040"/>
              <a:gd name="f178" fmla="*/ 1800 1800 1"/>
              <a:gd name="f179" fmla="+- 0 0 360"/>
              <a:gd name="f180" fmla="val 1800"/>
              <a:gd name="f181" fmla="*/ 1200 1200 1"/>
              <a:gd name="f182" fmla="val 1200"/>
              <a:gd name="f183" fmla="*/ 700 700 1"/>
              <a:gd name="f184" fmla="val 700"/>
              <a:gd name="f185" fmla="val -2147483647"/>
              <a:gd name="f186" fmla="*/ f5 1 21600"/>
              <a:gd name="f187" fmla="*/ f6 1 21600"/>
              <a:gd name="f188" fmla="*/ 0 f9 1"/>
              <a:gd name="f189" fmla="*/ f7 f2 1"/>
              <a:gd name="f190" fmla="*/ f179 f2 1"/>
              <a:gd name="f191" fmla="+- f8 0 f7"/>
              <a:gd name="f192" fmla="pin -2147483647 f0 2147483647"/>
              <a:gd name="f193" fmla="pin -2147483647 f1 2147483647"/>
              <a:gd name="f194" fmla="val f192"/>
              <a:gd name="f195" fmla="val f193"/>
              <a:gd name="f196" fmla="*/ f188 1 f4"/>
              <a:gd name="f197" fmla="*/ f189 1 f4"/>
              <a:gd name="f198" fmla="*/ f190 1 f4"/>
              <a:gd name="f199" fmla="*/ f191 1 21600"/>
              <a:gd name="f200" fmla="*/ f192 f186 1"/>
              <a:gd name="f201" fmla="*/ f193 f187 1"/>
              <a:gd name="f202" fmla="+- f194 0 10800"/>
              <a:gd name="f203" fmla="+- f195 0 10800"/>
              <a:gd name="f204" fmla="+- 0 0 f196"/>
              <a:gd name="f205" fmla="+- f197 0 f3"/>
              <a:gd name="f206" fmla="+- f198 0 f3"/>
              <a:gd name="f207" fmla="*/ 3000 f199 1"/>
              <a:gd name="f208" fmla="*/ 17110 f199 1"/>
              <a:gd name="f209" fmla="*/ 17330 f199 1"/>
              <a:gd name="f210" fmla="*/ 3320 f199 1"/>
              <a:gd name="f211" fmla="+- 0 0 f203"/>
              <a:gd name="f212" fmla="+- 0 0 f202"/>
              <a:gd name="f213" fmla="*/ f204 f2 1"/>
              <a:gd name="f214" fmla="+- f206 0 f205"/>
              <a:gd name="f215" fmla="*/ f207 1 f199"/>
              <a:gd name="f216" fmla="*/ f208 1 f199"/>
              <a:gd name="f217" fmla="*/ f210 1 f199"/>
              <a:gd name="f218" fmla="*/ f209 1 f199"/>
              <a:gd name="f219" fmla="*/ f213 1 f9"/>
              <a:gd name="f220" fmla="+- 0 0 f211"/>
              <a:gd name="f221" fmla="+- 0 0 f212"/>
              <a:gd name="f222" fmla="*/ f215 f186 1"/>
              <a:gd name="f223" fmla="*/ f216 f186 1"/>
              <a:gd name="f224" fmla="*/ f218 f187 1"/>
              <a:gd name="f225" fmla="*/ f217 f187 1"/>
              <a:gd name="f226" fmla="+- f219 0 f3"/>
              <a:gd name="f227" fmla="+- 0 0 f220"/>
              <a:gd name="f228" fmla="+- 0 0 f221"/>
              <a:gd name="f229" fmla="at2 f227 f228"/>
              <a:gd name="f230" fmla="+- f226 f3 0"/>
              <a:gd name="f231" fmla="+- f229 f3 0"/>
              <a:gd name="f232" fmla="*/ f230 f9 1"/>
              <a:gd name="f233" fmla="*/ f231 f9 1"/>
              <a:gd name="f234" fmla="*/ f232 1 f2"/>
              <a:gd name="f235" fmla="*/ f233 1 f2"/>
              <a:gd name="f236" fmla="+- 0 0 f234"/>
              <a:gd name="f237" fmla="+- 0 0 f235"/>
              <a:gd name="f238" fmla="+- 0 0 f236"/>
              <a:gd name="f239" fmla="val f237"/>
              <a:gd name="f240" fmla="*/ f238 f2 1"/>
              <a:gd name="f241" fmla="+- 0 0 f239"/>
              <a:gd name="f242" fmla="*/ f240 1 f9"/>
              <a:gd name="f243" fmla="*/ f241 f2 1"/>
              <a:gd name="f244" fmla="+- f242 0 f3"/>
              <a:gd name="f245" fmla="*/ f243 1 f9"/>
              <a:gd name="f246" fmla="cos 1 f244"/>
              <a:gd name="f247" fmla="sin 1 f244"/>
              <a:gd name="f248" fmla="+- f245 0 f3"/>
              <a:gd name="f249" fmla="+- 0 0 f246"/>
              <a:gd name="f250" fmla="+- 0 0 f247"/>
              <a:gd name="f251" fmla="+- 0 0 f249"/>
              <a:gd name="f252" fmla="+- 0 0 f250"/>
              <a:gd name="f253" fmla="+- f248 f3 0"/>
              <a:gd name="f254" fmla="val f251"/>
              <a:gd name="f255" fmla="val f252"/>
              <a:gd name="f256" fmla="*/ f253 f9 1"/>
              <a:gd name="f257" fmla="+- 0 0 f254"/>
              <a:gd name="f258" fmla="+- 0 0 f255"/>
              <a:gd name="f259" fmla="*/ f256 1 f2"/>
              <a:gd name="f260" fmla="*/ 1800 f257 1"/>
              <a:gd name="f261" fmla="*/ 1800 f258 1"/>
              <a:gd name="f262" fmla="*/ 1200 f257 1"/>
              <a:gd name="f263" fmla="*/ 1200 f258 1"/>
              <a:gd name="f264" fmla="*/ 700 f257 1"/>
              <a:gd name="f265" fmla="*/ 700 f258 1"/>
              <a:gd name="f266" fmla="+- 0 0 f259"/>
              <a:gd name="f267" fmla="*/ f260 f260 1"/>
              <a:gd name="f268" fmla="*/ f261 f261 1"/>
              <a:gd name="f269" fmla="*/ f262 f262 1"/>
              <a:gd name="f270" fmla="*/ f263 f263 1"/>
              <a:gd name="f271" fmla="*/ f264 f264 1"/>
              <a:gd name="f272" fmla="*/ f265 f265 1"/>
              <a:gd name="f273" fmla="+- 0 0 f266"/>
              <a:gd name="f274" fmla="+- f267 f268 0"/>
              <a:gd name="f275" fmla="+- f269 f270 0"/>
              <a:gd name="f276" fmla="+- f271 f272 0"/>
              <a:gd name="f277" fmla="*/ f273 f2 1"/>
              <a:gd name="f278" fmla="sqrt f274"/>
              <a:gd name="f279" fmla="sqrt f275"/>
              <a:gd name="f280" fmla="sqrt f276"/>
              <a:gd name="f281" fmla="*/ f277 1 f9"/>
              <a:gd name="f282" fmla="*/ f178 1 f278"/>
              <a:gd name="f283" fmla="*/ f181 1 f279"/>
              <a:gd name="f284" fmla="*/ f183 1 f280"/>
              <a:gd name="f285" fmla="+- f281 0 f3"/>
              <a:gd name="f286" fmla="*/ f257 f282 1"/>
              <a:gd name="f287" fmla="*/ f258 f282 1"/>
              <a:gd name="f288" fmla="*/ f257 f283 1"/>
              <a:gd name="f289" fmla="*/ f258 f283 1"/>
              <a:gd name="f290" fmla="*/ f257 f284 1"/>
              <a:gd name="f291" fmla="*/ f258 f284 1"/>
              <a:gd name="f292" fmla="sin 1 f285"/>
              <a:gd name="f293" fmla="cos 1 f285"/>
              <a:gd name="f294" fmla="+- 0 0 f292"/>
              <a:gd name="f295" fmla="+- 0 0 f293"/>
              <a:gd name="f296" fmla="+- f194 0 f290"/>
              <a:gd name="f297" fmla="+- f195 0 f291"/>
              <a:gd name="f298" fmla="+- 0 0 f294"/>
              <a:gd name="f299" fmla="+- 0 0 f295"/>
              <a:gd name="f300" fmla="val f298"/>
              <a:gd name="f301" fmla="val f299"/>
              <a:gd name="f302" fmla="+- 0 0 f300"/>
              <a:gd name="f303" fmla="+- 0 0 f301"/>
              <a:gd name="f304" fmla="*/ 10800 f302 1"/>
              <a:gd name="f305" fmla="*/ 10800 f303 1"/>
              <a:gd name="f306" fmla="+- f304 10800 0"/>
              <a:gd name="f307" fmla="+- f305 10800 0"/>
              <a:gd name="f308" fmla="*/ f304 1 12"/>
              <a:gd name="f309" fmla="*/ f305 1 12"/>
              <a:gd name="f310" fmla="+- f194 0 f306"/>
              <a:gd name="f311" fmla="+- f195 0 f307"/>
              <a:gd name="f312" fmla="*/ f310 1 3"/>
              <a:gd name="f313" fmla="*/ f311 1 3"/>
              <a:gd name="f314" fmla="*/ f310 2 1"/>
              <a:gd name="f315" fmla="*/ f311 2 1"/>
              <a:gd name="f316" fmla="*/ f314 1 3"/>
              <a:gd name="f317" fmla="*/ f315 1 3"/>
              <a:gd name="f318" fmla="+- f312 f306 0"/>
              <a:gd name="f319" fmla="+- f313 f307 0"/>
              <a:gd name="f320" fmla="+- f318 0 f308"/>
              <a:gd name="f321" fmla="+- f319 0 f309"/>
              <a:gd name="f322" fmla="+- f316 f306 0"/>
              <a:gd name="f323" fmla="+- f317 f307 0"/>
              <a:gd name="f324" fmla="+- f320 0 f286"/>
              <a:gd name="f325" fmla="+- f321 0 f287"/>
              <a:gd name="f326" fmla="+- f322 0 f288"/>
              <a:gd name="f327" fmla="+- f323 0 f289"/>
            </a:gdLst>
            <a:ahLst>
              <a:ahXY gdRefX="f0" minX="f185" maxX="f10" gdRefY="f1" minY="f185" maxY="f10">
                <a:pos x="f200" y="f201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2" t="f225" r="f223" b="f224"/>
            <a:pathLst>
              <a:path w="21600" h="21600">
                <a:moveTo>
                  <a:pt x="f11" y="f12"/>
                </a:moveTo>
                <a:cubicBezTo>
                  <a:pt x="f13" y="f14"/>
                  <a:pt x="f15" y="f16"/>
                  <a:pt x="f17" y="f16"/>
                </a:cubicBezTo>
                <a:cubicBezTo>
                  <a:pt x="f18" y="f19"/>
                  <a:pt x="f20" y="f21"/>
                  <a:pt x="f22" y="f23"/>
                </a:cubicBezTo>
                <a:cubicBezTo>
                  <a:pt x="f24" y="f25"/>
                  <a:pt x="f26" y="f27"/>
                  <a:pt x="f28" y="f27"/>
                </a:cubicBez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7"/>
                  <a:pt x="f38" y="f7"/>
                </a:cubicBezTo>
                <a:cubicBezTo>
                  <a:pt x="f39" y="f7"/>
                  <a:pt x="f40" y="f41"/>
                  <a:pt x="f42" y="f43"/>
                </a:cubicBezTo>
                <a:cubicBezTo>
                  <a:pt x="f44" y="f45"/>
                  <a:pt x="f46" y="f7"/>
                  <a:pt x="f47" y="f7"/>
                </a:cubicBezTo>
                <a:cubicBezTo>
                  <a:pt x="f48" y="f7"/>
                  <a:pt x="f49" y="f50"/>
                  <a:pt x="f51" y="f52"/>
                </a:cubicBezTo>
                <a:cubicBezTo>
                  <a:pt x="f53" y="f54"/>
                  <a:pt x="f55" y="f56"/>
                  <a:pt x="f55" y="f57"/>
                </a:cubicBezTo>
                <a:cubicBezTo>
                  <a:pt x="f55" y="f58"/>
                  <a:pt x="f59" y="f60"/>
                  <a:pt x="f61" y="f62"/>
                </a:cubicBezTo>
                <a:cubicBezTo>
                  <a:pt x="f63" y="f64"/>
                  <a:pt x="f8" y="f65"/>
                  <a:pt x="f8" y="f66"/>
                </a:cubicBezTo>
                <a:cubicBezTo>
                  <a:pt x="f8" y="f67"/>
                  <a:pt x="f68" y="f69"/>
                  <a:pt x="f70" y="f71"/>
                </a:cubicBezTo>
                <a:cubicBezTo>
                  <a:pt x="f70" y="f72"/>
                  <a:pt x="f73" y="f74"/>
                  <a:pt x="f75" y="f74"/>
                </a:cubicBezTo>
                <a:cubicBezTo>
                  <a:pt x="f76" y="f74"/>
                  <a:pt x="f77" y="f78"/>
                  <a:pt x="f79" y="f80"/>
                </a:cubicBezTo>
                <a:cubicBezTo>
                  <a:pt x="f81" y="f53"/>
                  <a:pt x="f82" y="f8"/>
                  <a:pt x="f83" y="f8"/>
                </a:cubicBezTo>
                <a:cubicBezTo>
                  <a:pt x="f84" y="f8"/>
                  <a:pt x="f85" y="f86"/>
                  <a:pt x="f87" y="f88"/>
                </a:cubicBezTo>
                <a:cubicBezTo>
                  <a:pt x="f89" y="f90"/>
                  <a:pt x="f91" y="f92"/>
                  <a:pt x="f93" y="f92"/>
                </a:cubicBezTo>
                <a:cubicBezTo>
                  <a:pt x="f94" y="f92"/>
                  <a:pt x="f95" y="f96"/>
                  <a:pt x="f97" y="f98"/>
                </a:cubicBezTo>
                <a:cubicBezTo>
                  <a:pt x="f99" y="f100"/>
                  <a:pt x="f101" y="f102"/>
                  <a:pt x="f101" y="f103"/>
                </a:cubicBezTo>
                <a:cubicBezTo>
                  <a:pt x="f101" y="f104"/>
                  <a:pt x="f30" y="f105"/>
                  <a:pt x="f106" y="f107"/>
                </a:cubicBezTo>
                <a:cubicBezTo>
                  <a:pt x="f108" y="f109"/>
                  <a:pt x="f7" y="f33"/>
                  <a:pt x="f7" y="f110"/>
                </a:cubicBezTo>
                <a:cubicBezTo>
                  <a:pt x="f7" y="f111"/>
                  <a:pt x="f112" y="f113"/>
                  <a:pt x="f11" y="f12"/>
                </a:cubicBezTo>
                <a:close/>
              </a:path>
              <a:path w="21600" h="21600" fill="none">
                <a:moveTo>
                  <a:pt x="f11" y="f12"/>
                </a:moveTo>
                <a:cubicBezTo>
                  <a:pt x="f19" y="f114"/>
                  <a:pt x="f115" y="f116"/>
                  <a:pt x="f117" y="f118"/>
                </a:cubicBezTo>
              </a:path>
              <a:path w="21600" h="21600" fill="none">
                <a:moveTo>
                  <a:pt x="f22" y="f23"/>
                </a:moveTo>
                <a:cubicBezTo>
                  <a:pt x="f60" y="f119"/>
                  <a:pt x="f120" y="f121"/>
                  <a:pt x="f122" y="f123"/>
                </a:cubicBezTo>
              </a:path>
              <a:path w="21600" h="21600" fill="none">
                <a:moveTo>
                  <a:pt x="f33" y="f34"/>
                </a:moveTo>
                <a:cubicBezTo>
                  <a:pt x="f124" y="f125"/>
                  <a:pt x="f126" y="f127"/>
                  <a:pt x="f128" y="f129"/>
                </a:cubicBezTo>
              </a:path>
              <a:path w="21600" h="21600" fill="none">
                <a:moveTo>
                  <a:pt x="f42" y="f43"/>
                </a:moveTo>
                <a:cubicBezTo>
                  <a:pt x="f130" y="f131"/>
                  <a:pt x="f132" y="f133"/>
                  <a:pt x="f134" y="f135"/>
                </a:cubicBezTo>
              </a:path>
              <a:path w="21600" h="21600" fill="none">
                <a:moveTo>
                  <a:pt x="f51" y="f52"/>
                </a:moveTo>
                <a:cubicBezTo>
                  <a:pt x="f136" y="f137"/>
                  <a:pt x="f138" y="f139"/>
                  <a:pt x="f140" y="f141"/>
                </a:cubicBezTo>
              </a:path>
              <a:path w="21600" h="21600" fill="none">
                <a:moveTo>
                  <a:pt x="f61" y="f62"/>
                </a:moveTo>
                <a:cubicBezTo>
                  <a:pt x="f142" y="f143"/>
                  <a:pt x="f144" y="f145"/>
                  <a:pt x="f146" y="f147"/>
                </a:cubicBezTo>
              </a:path>
              <a:path w="21600" h="21600" fill="none">
                <a:moveTo>
                  <a:pt x="f148" y="f71"/>
                </a:moveTo>
                <a:cubicBezTo>
                  <a:pt x="f149" y="f150"/>
                  <a:pt x="f151" y="f152"/>
                  <a:pt x="f153" y="f154"/>
                </a:cubicBezTo>
              </a:path>
              <a:path w="21600" h="21600" fill="none">
                <a:moveTo>
                  <a:pt x="f79" y="f80"/>
                </a:moveTo>
                <a:cubicBezTo>
                  <a:pt x="f155" y="f156"/>
                  <a:pt x="f157" y="f158"/>
                  <a:pt x="f159" y="f160"/>
                </a:cubicBezTo>
              </a:path>
              <a:path w="21600" h="21600" fill="none">
                <a:moveTo>
                  <a:pt x="f161" y="f88"/>
                </a:moveTo>
                <a:cubicBezTo>
                  <a:pt x="f162" y="f163"/>
                  <a:pt x="f164" y="f165"/>
                  <a:pt x="f166" y="f167"/>
                </a:cubicBezTo>
              </a:path>
              <a:path w="21600" h="21600" fill="none">
                <a:moveTo>
                  <a:pt x="f97" y="f98"/>
                </a:moveTo>
                <a:cubicBezTo>
                  <a:pt x="f168" y="f100"/>
                  <a:pt x="f169" y="f170"/>
                  <a:pt x="f171" y="f172"/>
                </a:cubicBezTo>
              </a:path>
              <a:path w="21600" h="21600" fill="none">
                <a:moveTo>
                  <a:pt x="f106" y="f107"/>
                </a:moveTo>
                <a:cubicBezTo>
                  <a:pt x="f131" y="f173"/>
                  <a:pt x="f174" y="f175"/>
                  <a:pt x="f176" y="f177"/>
                </a:cubicBezTo>
              </a:path>
              <a:path w="21600" h="21600">
                <a:moveTo>
                  <a:pt x="f324" y="f325"/>
                </a:moveTo>
                <a:arcTo wR="f180" hR="f180" stAng="f205" swAng="f214"/>
                <a:close/>
              </a:path>
              <a:path w="21600" h="21600">
                <a:moveTo>
                  <a:pt x="f326" y="f327"/>
                </a:moveTo>
                <a:arcTo wR="f182" hR="f182" stAng="f205" swAng="f214"/>
                <a:close/>
              </a:path>
              <a:path w="21600" h="21600">
                <a:moveTo>
                  <a:pt x="f296" y="f297"/>
                </a:moveTo>
                <a:arcTo wR="f184" hR="f184" stAng="f205" swAng="f214"/>
                <a:close/>
              </a:path>
            </a:pathLst>
          </a:custGeom>
          <a:solidFill>
            <a:srgbClr val="EBF1DE"/>
          </a:solidFill>
          <a:ln w="25557">
            <a:solidFill>
              <a:srgbClr val="77933C"/>
            </a:solidFill>
            <a:prstDash val="solid"/>
            <a:miter/>
          </a:ln>
        </p:spPr>
        <p:txBody>
          <a:bodyPr vert="horz" wrap="square" lIns="90004" tIns="46798" rIns="90004" bIns="46798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17375E"/>
                </a:solidFill>
                <a:uFillTx/>
                <a:latin typeface="Calibri" pitchFamily="34"/>
                <a:ea typeface="Arial" pitchFamily="2"/>
                <a:cs typeface="Arial" pitchFamily="2"/>
              </a:rPr>
              <a:t>… viel Freude und Erfolg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17375E"/>
                </a:solidFill>
                <a:uFillTx/>
                <a:latin typeface="Calibri" pitchFamily="34"/>
                <a:ea typeface="Arial" pitchFamily="2"/>
                <a:cs typeface="Arial" pitchFamily="2"/>
              </a:rPr>
              <a:t>im vor uns liegenden Schuljahr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800" b="0" i="0" u="none" strike="noStrike" kern="1200" cap="none" spc="0" baseline="0">
              <a:solidFill>
                <a:srgbClr val="17375E"/>
              </a:solidFill>
              <a:uFillTx/>
              <a:latin typeface="Calibri" pitchFamily="34"/>
              <a:ea typeface="Arial" pitchFamily="2"/>
              <a:cs typeface="Ari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17375E"/>
                </a:solidFill>
                <a:uFillTx/>
                <a:latin typeface="Calibri" pitchFamily="34"/>
                <a:ea typeface="Arial" pitchFamily="2"/>
                <a:cs typeface="Arial" pitchFamily="2"/>
              </a:rPr>
              <a:t>sowie eine fruchtbare Zusammenarbeit zwischen Elternhaus und Schule –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800" b="0" i="0" u="none" strike="noStrike" kern="1200" cap="none" spc="0" baseline="0">
              <a:solidFill>
                <a:srgbClr val="17375E"/>
              </a:solidFill>
              <a:uFillTx/>
              <a:latin typeface="Calibri" pitchFamily="34"/>
              <a:ea typeface="Arial" pitchFamily="2"/>
              <a:cs typeface="Ari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17375E"/>
                </a:solidFill>
                <a:uFillTx/>
                <a:latin typeface="Calibri" pitchFamily="34"/>
                <a:ea typeface="Arial" pitchFamily="2"/>
                <a:cs typeface="Arial" pitchFamily="2"/>
              </a:rPr>
              <a:t>zum Wohle der Kinder!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980728"/>
            <a:ext cx="7772400" cy="1698464"/>
          </a:xfrm>
        </p:spPr>
        <p:txBody>
          <a:bodyPr/>
          <a:lstStyle/>
          <a:p>
            <a:pPr algn="ctr"/>
            <a:r>
              <a:rPr lang="de-DE" dirty="0" smtClean="0">
                <a:latin typeface="Calligraph421 BT" pitchFamily="66" charset="0"/>
              </a:rPr>
              <a:t>1. </a:t>
            </a:r>
            <a:r>
              <a:rPr lang="de-DE" smtClean="0">
                <a:latin typeface="Calligraph421 BT" pitchFamily="66" charset="0"/>
              </a:rPr>
              <a:t>Begrüßung</a:t>
            </a:r>
            <a:br>
              <a:rPr lang="de-DE" smtClean="0">
                <a:latin typeface="Calligraph421 BT" pitchFamily="66" charset="0"/>
              </a:rPr>
            </a:br>
            <a:endParaRPr lang="de-DE" dirty="0">
              <a:latin typeface="Calligraph421 BT" pitchFamily="66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3284984"/>
            <a:ext cx="7772400" cy="144016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de-DE" sz="8000" dirty="0" smtClean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</a:rPr>
              <a:t>Schön, dass Sie da sind! </a:t>
            </a:r>
            <a:r>
              <a:rPr lang="de-DE" sz="8000" dirty="0" smtClean="0">
                <a:solidFill>
                  <a:schemeClr val="tx2">
                    <a:lumMod val="75000"/>
                  </a:schemeClr>
                </a:solidFill>
                <a:latin typeface="VA unliniert" pitchFamily="2" charset="0"/>
                <a:sym typeface="Wingdings" pitchFamily="2" charset="2"/>
              </a:rPr>
              <a:t> </a:t>
            </a:r>
            <a:endParaRPr lang="de-DE" sz="8000" dirty="0" smtClean="0">
              <a:solidFill>
                <a:schemeClr val="tx2">
                  <a:lumMod val="75000"/>
                </a:schemeClr>
              </a:solidFill>
              <a:latin typeface="VA unliniert" pitchFamily="2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4b</a:t>
            </a:r>
            <a:endParaRPr lang="de-DE" dirty="0"/>
          </a:p>
        </p:txBody>
      </p:sp>
      <p:pic>
        <p:nvPicPr>
          <p:cNvPr id="6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05611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980728"/>
            <a:ext cx="7772400" cy="3672408"/>
          </a:xfrm>
        </p:spPr>
        <p:txBody>
          <a:bodyPr/>
          <a:lstStyle/>
          <a:p>
            <a:pPr algn="ctr"/>
            <a:r>
              <a:rPr lang="de-DE" dirty="0" smtClean="0">
                <a:latin typeface="Calligraph421 BT" pitchFamily="66" charset="0"/>
              </a:rPr>
              <a:t>2. </a:t>
            </a:r>
            <a:r>
              <a:rPr lang="de-DE" u="sng" dirty="0" smtClean="0">
                <a:latin typeface="Calligraph421 BT" pitchFamily="66" charset="0"/>
              </a:rPr>
              <a:t>Listen</a:t>
            </a:r>
            <a:r>
              <a:rPr lang="de-DE" dirty="0" smtClean="0">
                <a:latin typeface="Calligraph421 BT" pitchFamily="66" charset="0"/>
              </a:rPr>
              <a:t>: Anwesenheitsliste,</a:t>
            </a:r>
            <a:br>
              <a:rPr lang="de-DE" dirty="0" smtClean="0">
                <a:latin typeface="Calligraph421 BT" pitchFamily="66" charset="0"/>
              </a:rPr>
            </a:br>
            <a:r>
              <a:rPr lang="de-DE" dirty="0" smtClean="0">
                <a:latin typeface="Calligraph421 BT" pitchFamily="66" charset="0"/>
              </a:rPr>
              <a:t> Telefonliste, Wer kann was</a:t>
            </a:r>
            <a:endParaRPr lang="de-DE" dirty="0">
              <a:latin typeface="Calligraph421 BT" pitchFamily="66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4b</a:t>
            </a:r>
            <a:endParaRPr lang="de-DE" dirty="0"/>
          </a:p>
        </p:txBody>
      </p:sp>
      <p:pic>
        <p:nvPicPr>
          <p:cNvPr id="5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05611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8146" y="2276872"/>
            <a:ext cx="7772400" cy="1362456"/>
          </a:xfrm>
        </p:spPr>
        <p:txBody>
          <a:bodyPr/>
          <a:lstStyle/>
          <a:p>
            <a:pPr algn="ctr"/>
            <a:r>
              <a:rPr lang="de-DE" dirty="0" smtClean="0">
                <a:latin typeface="Calligraph421 BT" pitchFamily="66" charset="0"/>
              </a:rPr>
              <a:t/>
            </a:r>
            <a:br>
              <a:rPr lang="de-DE" dirty="0" smtClean="0">
                <a:latin typeface="Calligraph421 BT" pitchFamily="66" charset="0"/>
              </a:rPr>
            </a:br>
            <a:r>
              <a:rPr lang="de-DE" dirty="0">
                <a:latin typeface="Calligraph421 BT" pitchFamily="66" charset="0"/>
              </a:rPr>
              <a:t/>
            </a:r>
            <a:br>
              <a:rPr lang="de-DE" dirty="0">
                <a:latin typeface="Calligraph421 BT" pitchFamily="66" charset="0"/>
              </a:rPr>
            </a:br>
            <a:r>
              <a:rPr lang="de-DE" dirty="0" smtClean="0">
                <a:latin typeface="Calligraph421 BT" pitchFamily="66" charset="0"/>
              </a:rPr>
              <a:t>3</a:t>
            </a:r>
            <a:r>
              <a:rPr lang="de-DE" dirty="0" smtClean="0">
                <a:latin typeface="Calligraph421 BT" pitchFamily="66" charset="0"/>
              </a:rPr>
              <a:t>. Stundenplan &amp; Lehrer in der Klasse</a:t>
            </a:r>
            <a:endParaRPr lang="de-DE" dirty="0">
              <a:latin typeface="Calligraph421 BT" pitchFamily="66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4b</a:t>
            </a:r>
            <a:endParaRPr lang="de-DE" dirty="0"/>
          </a:p>
        </p:txBody>
      </p:sp>
      <p:pic>
        <p:nvPicPr>
          <p:cNvPr id="7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05611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Calligraph421 BT" pitchFamily="66" charset="0"/>
              </a:rPr>
              <a:t>Stundenplan</a:t>
            </a:r>
            <a:endParaRPr lang="de-DE" dirty="0">
              <a:latin typeface="Calligraph421 BT" pitchFamily="66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043635"/>
              </p:ext>
            </p:extLst>
          </p:nvPr>
        </p:nvGraphicFramePr>
        <p:xfrm>
          <a:off x="457200" y="1935163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Calligraph421 BT" pitchFamily="66" charset="0"/>
                        </a:rPr>
                        <a:t>Montag</a:t>
                      </a:r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Calligraph421 BT" pitchFamily="66" charset="0"/>
                        </a:rPr>
                        <a:t>Dienstag</a:t>
                      </a:r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Calligraph421 BT" pitchFamily="66" charset="0"/>
                        </a:rPr>
                        <a:t>Mittwoch</a:t>
                      </a:r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Calligraph421 BT" pitchFamily="66" charset="0"/>
                        </a:rPr>
                        <a:t>Donnerstag</a:t>
                      </a:r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Calligraph421 BT" pitchFamily="66" charset="0"/>
                        </a:rPr>
                        <a:t>Freitag</a:t>
                      </a:r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latin typeface="Calligraph421 BT" pitchFamily="66" charset="0"/>
                      </a:endParaRPr>
                    </a:p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latin typeface="Calligraph421 BT" pitchFamily="66" charset="0"/>
                      </a:endParaRPr>
                    </a:p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latin typeface="Calligraph421 BT" pitchFamily="66" charset="0"/>
                      </a:endParaRPr>
                    </a:p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latin typeface="Calligraph421 BT" pitchFamily="66" charset="0"/>
                      </a:endParaRPr>
                    </a:p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latin typeface="Calligraph421 BT" pitchFamily="66" charset="0"/>
                      </a:endParaRPr>
                    </a:p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latin typeface="Calligraph421 BT" pitchFamily="66" charset="0"/>
                      </a:endParaRPr>
                    </a:p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Calligraph421 BT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4b</a:t>
            </a:r>
          </a:p>
        </p:txBody>
      </p:sp>
      <p:pic>
        <p:nvPicPr>
          <p:cNvPr id="7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6201308"/>
            <a:ext cx="720080" cy="540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Calligraph421 BT" pitchFamily="66" charset="0"/>
              </a:rPr>
              <a:t>Lehrer in der Klasse</a:t>
            </a:r>
            <a:endParaRPr lang="de-DE" dirty="0">
              <a:latin typeface="Calligraph421 BT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de-DE" b="1" dirty="0" smtClean="0"/>
              <a:t>Deutsch</a:t>
            </a:r>
            <a:r>
              <a:rPr lang="de-DE" dirty="0" smtClean="0"/>
              <a:t>: </a:t>
            </a:r>
            <a:r>
              <a:rPr lang="de-DE" dirty="0" smtClean="0"/>
              <a:t>Frau _____________</a:t>
            </a:r>
            <a:endParaRPr lang="de-DE" dirty="0" smtClean="0"/>
          </a:p>
          <a:p>
            <a:pPr>
              <a:buFont typeface="Wingdings" pitchFamily="2" charset="2"/>
              <a:buChar char="ü"/>
            </a:pPr>
            <a:r>
              <a:rPr lang="de-DE" b="1" dirty="0" smtClean="0"/>
              <a:t>Mathematik: </a:t>
            </a:r>
            <a:endParaRPr lang="de-DE" dirty="0" smtClean="0"/>
          </a:p>
          <a:p>
            <a:pPr>
              <a:buFont typeface="Wingdings" pitchFamily="2" charset="2"/>
              <a:buChar char="ü"/>
            </a:pPr>
            <a:r>
              <a:rPr lang="de-DE" b="1" dirty="0" smtClean="0"/>
              <a:t>HSU</a:t>
            </a:r>
            <a:r>
              <a:rPr lang="de-DE" dirty="0" smtClean="0"/>
              <a:t>: </a:t>
            </a:r>
            <a:endParaRPr lang="de-DE" dirty="0" smtClean="0"/>
          </a:p>
          <a:p>
            <a:pPr>
              <a:buFont typeface="Wingdings" pitchFamily="2" charset="2"/>
              <a:buChar char="ü"/>
            </a:pPr>
            <a:r>
              <a:rPr lang="de-DE" b="1" dirty="0" smtClean="0"/>
              <a:t>Englisch</a:t>
            </a:r>
            <a:r>
              <a:rPr lang="de-DE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de-DE" b="1" dirty="0" smtClean="0"/>
              <a:t>Musik</a:t>
            </a:r>
            <a:r>
              <a:rPr lang="de-DE" dirty="0" smtClean="0"/>
              <a:t>: </a:t>
            </a:r>
            <a:endParaRPr lang="de-DE" dirty="0" smtClean="0"/>
          </a:p>
          <a:p>
            <a:pPr>
              <a:buFont typeface="Wingdings" pitchFamily="2" charset="2"/>
              <a:buChar char="ü"/>
            </a:pPr>
            <a:r>
              <a:rPr lang="de-DE" b="1" dirty="0" smtClean="0"/>
              <a:t>Kunst</a:t>
            </a:r>
            <a:r>
              <a:rPr lang="de-DE" dirty="0" smtClean="0"/>
              <a:t>: </a:t>
            </a:r>
            <a:endParaRPr lang="de-DE" dirty="0" smtClean="0"/>
          </a:p>
          <a:p>
            <a:pPr>
              <a:buFont typeface="Wingdings" pitchFamily="2" charset="2"/>
              <a:buChar char="ü"/>
            </a:pPr>
            <a:r>
              <a:rPr lang="de-DE" b="1" dirty="0" smtClean="0"/>
              <a:t>Sport</a:t>
            </a:r>
            <a:r>
              <a:rPr lang="de-DE" dirty="0" smtClean="0"/>
              <a:t>:                           (Schwimmen), </a:t>
            </a:r>
          </a:p>
          <a:p>
            <a:pPr>
              <a:buFont typeface="Wingdings" pitchFamily="2" charset="2"/>
              <a:buChar char="ü"/>
            </a:pPr>
            <a:r>
              <a:rPr lang="de-DE" b="1" dirty="0" smtClean="0"/>
              <a:t>Religion</a:t>
            </a:r>
            <a:r>
              <a:rPr lang="de-DE" dirty="0" smtClean="0"/>
              <a:t>: </a:t>
            </a:r>
          </a:p>
          <a:p>
            <a:pPr>
              <a:buFont typeface="Wingdings" pitchFamily="2" charset="2"/>
              <a:buChar char="ü"/>
            </a:pPr>
            <a:r>
              <a:rPr lang="de-DE" b="1" dirty="0" smtClean="0"/>
              <a:t>WTG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4b</a:t>
            </a:r>
          </a:p>
        </p:txBody>
      </p:sp>
      <p:pic>
        <p:nvPicPr>
          <p:cNvPr id="6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6309320"/>
            <a:ext cx="576064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Calligraph421 BT" pitchFamily="66" charset="0"/>
              </a:rPr>
              <a:t>4. Fächerüberblick</a:t>
            </a:r>
            <a:endParaRPr lang="de-DE" dirty="0">
              <a:latin typeface="Calligraph421 BT" pitchFamily="66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4b</a:t>
            </a:r>
          </a:p>
        </p:txBody>
      </p:sp>
      <p:pic>
        <p:nvPicPr>
          <p:cNvPr id="6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05611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Calligraph421 BT" pitchFamily="66" charset="0"/>
              </a:rPr>
              <a:t>Deutsch</a:t>
            </a:r>
            <a:endParaRPr lang="de-DE" dirty="0">
              <a:latin typeface="Calligraph421 BT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u="sng" dirty="0" smtClean="0">
                <a:latin typeface="Calligraph421 BT" pitchFamily="66" charset="0"/>
              </a:rPr>
              <a:t>Lernbereiche</a:t>
            </a:r>
            <a:r>
              <a:rPr lang="de-DE" b="1" dirty="0" smtClean="0">
                <a:latin typeface="Calligraph421 BT" pitchFamily="66" charset="0"/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de-DE" b="1" dirty="0" smtClean="0">
                <a:latin typeface="Calligraph421 BT" pitchFamily="66" charset="0"/>
              </a:rPr>
              <a:t>Sprechen und Zuhören</a:t>
            </a:r>
          </a:p>
          <a:p>
            <a:pPr>
              <a:buFont typeface="Wingdings" pitchFamily="2" charset="2"/>
              <a:buChar char="Ø"/>
            </a:pPr>
            <a:r>
              <a:rPr lang="de-DE" b="1" dirty="0" smtClean="0">
                <a:latin typeface="Calligraph421 BT" pitchFamily="66" charset="0"/>
              </a:rPr>
              <a:t>Lesen – mit Texten und weiteren Medien umgehen</a:t>
            </a:r>
          </a:p>
          <a:p>
            <a:pPr marL="0" indent="0">
              <a:buNone/>
            </a:pPr>
            <a:r>
              <a:rPr lang="de-DE" dirty="0" smtClean="0">
                <a:latin typeface="Calligraph421 BT" pitchFamily="66" charset="0"/>
              </a:rPr>
              <a:t>   (</a:t>
            </a:r>
            <a:r>
              <a:rPr lang="de-DE" dirty="0" err="1" smtClean="0">
                <a:latin typeface="Calligraph421 BT" pitchFamily="66" charset="0"/>
              </a:rPr>
              <a:t>Lesepass</a:t>
            </a:r>
            <a:r>
              <a:rPr lang="de-DE" dirty="0" smtClean="0">
                <a:latin typeface="Calligraph421 BT" pitchFamily="66" charset="0"/>
              </a:rPr>
              <a:t>, Gänsefüßchen, Klassenbücherei)</a:t>
            </a:r>
          </a:p>
          <a:p>
            <a:pPr>
              <a:buFont typeface="Wingdings" pitchFamily="2" charset="2"/>
              <a:buChar char="Ø"/>
            </a:pPr>
            <a:r>
              <a:rPr lang="de-DE" b="1" dirty="0" smtClean="0">
                <a:latin typeface="Calligraph421 BT" pitchFamily="66" charset="0"/>
              </a:rPr>
              <a:t>Schreiben </a:t>
            </a:r>
          </a:p>
          <a:p>
            <a:pPr>
              <a:buFont typeface="Wingdings" pitchFamily="2" charset="2"/>
              <a:buChar char="Ø"/>
            </a:pPr>
            <a:r>
              <a:rPr lang="de-DE" b="1" dirty="0" smtClean="0">
                <a:latin typeface="Calligraph421 BT" pitchFamily="66" charset="0"/>
              </a:rPr>
              <a:t>Sprachgebrauch und Sprache untersuchen und reflektieren</a:t>
            </a:r>
            <a:endParaRPr lang="de-DE" b="1" dirty="0">
              <a:latin typeface="Calligraph421 BT" pitchFamily="66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280-EB13-491C-A3BC-A265BCCC78D5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Elternabend Klasse 4b</a:t>
            </a:r>
            <a:endParaRPr lang="de-DE" dirty="0"/>
          </a:p>
        </p:txBody>
      </p:sp>
      <p:pic>
        <p:nvPicPr>
          <p:cNvPr id="6" name="Picture 2" descr="http://4.bp.blogspot.com/-x2hWmMdDCTA/UYtcwO5sgHI/AAAAAAAAEZU/v90YghVT7pU/s1600/Kleeblat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05611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385</Words>
  <Application>Microsoft Office PowerPoint</Application>
  <PresentationFormat>Bildschirmpräsentation (4:3)</PresentationFormat>
  <Paragraphs>143</Paragraphs>
  <Slides>20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Calligraph421 BT</vt:lpstr>
      <vt:lpstr>Constantia</vt:lpstr>
      <vt:lpstr>Copperplate Gothic Bold</vt:lpstr>
      <vt:lpstr>Symbol</vt:lpstr>
      <vt:lpstr>VA unliniert</vt:lpstr>
      <vt:lpstr>Wingdings</vt:lpstr>
      <vt:lpstr>Wingdings 2</vt:lpstr>
      <vt:lpstr>Hyperion</vt:lpstr>
      <vt:lpstr>   Elternabend Klasse 4b  </vt:lpstr>
      <vt:lpstr>Übersicht</vt:lpstr>
      <vt:lpstr>1. Begrüßung </vt:lpstr>
      <vt:lpstr>2. Listen: Anwesenheitsliste,  Telefonliste, Wer kann was</vt:lpstr>
      <vt:lpstr>  3. Stundenplan &amp; Lehrer in der Klasse</vt:lpstr>
      <vt:lpstr>Stundenplan</vt:lpstr>
      <vt:lpstr>Lehrer in der Klasse</vt:lpstr>
      <vt:lpstr>4. Fächerüberblick</vt:lpstr>
      <vt:lpstr>Deutsch</vt:lpstr>
      <vt:lpstr>Mathematik</vt:lpstr>
      <vt:lpstr>HSU</vt:lpstr>
      <vt:lpstr>5. Proben &amp; mündliche Noten</vt:lpstr>
      <vt:lpstr>Proben</vt:lpstr>
      <vt:lpstr>PowerPoint-Präsentation</vt:lpstr>
      <vt:lpstr>Mündliche Noten</vt:lpstr>
      <vt:lpstr>6. Organisatorisches</vt:lpstr>
      <vt:lpstr>PowerPoint-Präsentation</vt:lpstr>
      <vt:lpstr>7. Klassenelternsprecher-wahl</vt:lpstr>
      <vt:lpstr>8. Wünsche, Fragen, Anregungen</vt:lpstr>
      <vt:lpstr>Vielen Dank für Ihre Aufmerksamkeit!  Ich wünsche uns allen ……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Alexandra W</dc:creator>
  <cp:lastModifiedBy>Alexandra W</cp:lastModifiedBy>
  <cp:revision>63</cp:revision>
  <cp:lastPrinted>2017-05-08T16:49:56Z</cp:lastPrinted>
  <dcterms:created xsi:type="dcterms:W3CDTF">2013-09-18T14:31:04Z</dcterms:created>
  <dcterms:modified xsi:type="dcterms:W3CDTF">2017-05-08T16:50:17Z</dcterms:modified>
</cp:coreProperties>
</file>